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9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97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-14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hard disk failure at the delta center in the </a:t>
            </a:r>
            <a:r>
              <a:rPr lang="en-US" dirty="0" err="1" smtClean="0"/>
              <a:t>netherlands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5015319"/>
            <a:ext cx="7197726" cy="1405467"/>
          </a:xfrm>
        </p:spPr>
        <p:txBody>
          <a:bodyPr/>
          <a:lstStyle/>
          <a:p>
            <a:r>
              <a:rPr lang="en-US" dirty="0" smtClean="0"/>
              <a:t>Carmen </a:t>
            </a:r>
            <a:r>
              <a:rPr lang="en-US" dirty="0" err="1" smtClean="0"/>
              <a:t>adriana</a:t>
            </a:r>
            <a:r>
              <a:rPr lang="en-US" dirty="0" smtClean="0"/>
              <a:t> </a:t>
            </a:r>
            <a:r>
              <a:rPr lang="en-US" dirty="0" err="1" smtClean="0"/>
              <a:t>martinez</a:t>
            </a:r>
            <a:r>
              <a:rPr lang="en-US" dirty="0" smtClean="0"/>
              <a:t> </a:t>
            </a:r>
            <a:r>
              <a:rPr lang="en-US" dirty="0" err="1" smtClean="0"/>
              <a:t>barbosa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6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72196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Predicting the failed disks at the delta center in the Netherlands.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360" y="2151286"/>
            <a:ext cx="5663541" cy="4504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8850" y="2151286"/>
            <a:ext cx="46265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Before modeling the data, it is important  to choose the most important  features that predict the  failure of hard disks.  </a:t>
            </a:r>
            <a:endParaRPr lang="en-US" sz="2000" dirty="0"/>
          </a:p>
        </p:txBody>
      </p:sp>
      <p:sp>
        <p:nvSpPr>
          <p:cNvPr id="6" name="TextBox 4"/>
          <p:cNvSpPr txBox="1"/>
          <p:nvPr/>
        </p:nvSpPr>
        <p:spPr>
          <a:xfrm>
            <a:off x="6598850" y="3484838"/>
            <a:ext cx="436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 used an ensemble of decision trees, to account for non-linear relationships. </a:t>
            </a:r>
            <a:endParaRPr lang="en-US" sz="2000" dirty="0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6180670" y="5229512"/>
            <a:ext cx="664314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/>
          <p:nvPr/>
        </p:nvSpPr>
        <p:spPr>
          <a:xfrm>
            <a:off x="6844985" y="4423873"/>
            <a:ext cx="4245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most important features are: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Reallocated sector counts (normalized values)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Reallocated sectors counts (raw values)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Read error rate (normalized).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063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7961"/>
            <a:ext cx="10131425" cy="1456267"/>
          </a:xfrm>
        </p:spPr>
        <p:txBody>
          <a:bodyPr/>
          <a:lstStyle/>
          <a:p>
            <a:pPr algn="ctr"/>
            <a:r>
              <a:rPr lang="en-US" b="1" dirty="0" smtClean="0"/>
              <a:t>Predictive model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3" y="1103927"/>
            <a:ext cx="5841918" cy="5436546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Splitting of the data into: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 smtClean="0"/>
          </a:p>
          <a:p>
            <a:pPr marL="342900" indent="-342900">
              <a:spcAft>
                <a:spcPts val="0"/>
              </a:spcAft>
              <a:buAutoNum type="arabicPeriod"/>
            </a:pPr>
            <a:r>
              <a:rPr lang="en-US" dirty="0" smtClean="0"/>
              <a:t>Train set -&gt; 70% of the total dataset</a:t>
            </a:r>
          </a:p>
          <a:p>
            <a:pPr marL="342900" indent="-342900">
              <a:spcAft>
                <a:spcPts val="0"/>
              </a:spcAft>
              <a:buAutoNum type="arabicPeriod"/>
            </a:pPr>
            <a:r>
              <a:rPr lang="en-US" dirty="0" smtClean="0"/>
              <a:t>Test set -&gt; 30% of the total dataset</a:t>
            </a:r>
          </a:p>
          <a:p>
            <a:pPr marL="342900" indent="-342900">
              <a:spcAft>
                <a:spcPts val="0"/>
              </a:spcAft>
              <a:buAutoNum type="arabicPeriod"/>
            </a:pPr>
            <a:endParaRPr lang="en-US" dirty="0" smtClean="0"/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Tactics to balance the classes: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1. Oversampling -&gt;  I increased the minority class such that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 failed/working= 2/3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2. Subsampling -&gt; I decreased the majority class such that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failed/working = 2/3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3. Bagging: subsampling the majority class multiple times and averaging the predictions  of the model.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 smtClean="0"/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Model used for the prediction: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 smtClean="0"/>
          </a:p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Random Forest with: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 smtClean="0"/>
              <a:t>N_estimators</a:t>
            </a:r>
            <a:r>
              <a:rPr lang="en-US" dirty="0" smtClean="0"/>
              <a:t>=200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 smtClean="0"/>
              <a:t>Min_samples_leaf</a:t>
            </a:r>
            <a:r>
              <a:rPr lang="en-US" dirty="0" smtClean="0"/>
              <a:t>= 5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 err="1" smtClean="0"/>
              <a:t>Max_depth</a:t>
            </a:r>
            <a:r>
              <a:rPr lang="en-US" dirty="0" smtClean="0"/>
              <a:t>= 10</a:t>
            </a:r>
          </a:p>
          <a:p>
            <a:pPr marL="342900" indent="-342900">
              <a:spcAft>
                <a:spcPts val="0"/>
              </a:spcAft>
              <a:buAutoNum type="arabicPeriod"/>
            </a:pPr>
            <a:endParaRPr lang="en-US" dirty="0"/>
          </a:p>
          <a:p>
            <a:pPr marL="0" indent="0"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721" y="2165640"/>
            <a:ext cx="5343400" cy="355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4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4369"/>
            <a:ext cx="10131425" cy="982134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How good is the model?</a:t>
            </a:r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76312" y="1156503"/>
            <a:ext cx="9550400" cy="3989407"/>
            <a:chOff x="976312" y="1156503"/>
            <a:chExt cx="9550400" cy="39894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6312" y="1156503"/>
              <a:ext cx="9550400" cy="30353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918581" y="4191802"/>
              <a:ext cx="218713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Oversampling</a:t>
              </a:r>
            </a:p>
            <a:p>
              <a:pPr algn="ctr"/>
              <a:r>
                <a:rPr lang="en-US" sz="2800" dirty="0" smtClean="0"/>
                <a:t> method</a:t>
              </a:r>
              <a:endParaRPr 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47986" y="4191803"/>
              <a:ext cx="203632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Subsampling</a:t>
              </a:r>
            </a:p>
            <a:p>
              <a:pPr algn="ctr"/>
              <a:r>
                <a:rPr lang="en-US" sz="2800" dirty="0" smtClean="0"/>
                <a:t> method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473291" y="4191802"/>
              <a:ext cx="141718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Bagging</a:t>
              </a:r>
            </a:p>
            <a:p>
              <a:pPr algn="ctr"/>
              <a:r>
                <a:rPr lang="en-US" sz="2800" dirty="0" smtClean="0"/>
                <a:t> method</a:t>
              </a:r>
              <a:endParaRPr lang="en-US" sz="28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789" y="5437176"/>
            <a:ext cx="6184900" cy="10668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857001" y="5158411"/>
            <a:ext cx="31165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True positives= 174 disks</a:t>
            </a:r>
          </a:p>
          <a:p>
            <a:r>
              <a:rPr lang="es-ES" sz="2000" dirty="0" smtClean="0"/>
              <a:t>True </a:t>
            </a:r>
            <a:r>
              <a:rPr lang="es-ES" sz="2000" dirty="0" err="1" smtClean="0"/>
              <a:t>negatives</a:t>
            </a:r>
            <a:r>
              <a:rPr lang="es-ES" sz="2000" dirty="0" smtClean="0"/>
              <a:t>= 16945 disks</a:t>
            </a:r>
          </a:p>
          <a:p>
            <a:r>
              <a:rPr lang="es-ES" sz="2000" dirty="0" smtClean="0"/>
              <a:t>False </a:t>
            </a:r>
            <a:r>
              <a:rPr lang="es-ES" sz="2000" dirty="0" err="1" smtClean="0"/>
              <a:t>negatives</a:t>
            </a:r>
            <a:r>
              <a:rPr lang="es-ES" sz="2000" dirty="0" smtClean="0"/>
              <a:t>=1502 disks</a:t>
            </a:r>
          </a:p>
          <a:p>
            <a:r>
              <a:rPr lang="es-ES" sz="2000" dirty="0" smtClean="0"/>
              <a:t>False positives= 249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91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Delta center should not purchase hard drives of </a:t>
            </a:r>
            <a:r>
              <a:rPr lang="en-US" sz="2000" dirty="0"/>
              <a:t>model  WDC WD </a:t>
            </a:r>
            <a:r>
              <a:rPr lang="en-US" sz="2000" dirty="0" smtClean="0"/>
              <a:t>1600BPVT</a:t>
            </a:r>
            <a:r>
              <a:rPr lang="en-US" sz="2000" dirty="0" smtClean="0"/>
              <a:t> , since more than 50% of them fail before 2 years of operation. </a:t>
            </a:r>
          </a:p>
          <a:p>
            <a:endParaRPr lang="en-US" sz="2000" dirty="0"/>
          </a:p>
          <a:p>
            <a:r>
              <a:rPr lang="en-US" sz="2000" dirty="0" smtClean="0"/>
              <a:t>According to the model,  174 hard disks will fail during the first week of 2016 at the Delta center in the Netherlands. </a:t>
            </a:r>
            <a:r>
              <a:rPr lang="en-US" sz="2000" dirty="0" smtClean="0"/>
              <a:t>It is necessary to use a better model and more SMART attributes to increase the precision in the prediction.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748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A country below the sea level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76068" y="3709916"/>
            <a:ext cx="2942365" cy="1039584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Dutch Hydraulic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104" y="1864183"/>
            <a:ext cx="3015004" cy="36914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08" y="4479137"/>
            <a:ext cx="3096482" cy="168129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588510" y="3709916"/>
            <a:ext cx="1208777" cy="1248834"/>
          </a:xfrm>
          <a:prstGeom prst="ellipse">
            <a:avLst/>
          </a:prstGeom>
          <a:noFill/>
          <a:ln w="508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6" idx="6"/>
          </p:cNvCxnSpPr>
          <p:nvPr/>
        </p:nvCxnSpPr>
        <p:spPr>
          <a:xfrm>
            <a:off x="6797287" y="4334333"/>
            <a:ext cx="1866821" cy="830334"/>
          </a:xfrm>
          <a:prstGeom prst="curvedConnector3">
            <a:avLst/>
          </a:prstGeom>
          <a:ln w="1460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838201" y="2294467"/>
            <a:ext cx="4275943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Around 60% of surface area in the Netherlands is below  the sea level </a:t>
            </a:r>
          </a:p>
          <a:p>
            <a:endParaRPr lang="en-US" dirty="0" smtClean="0"/>
          </a:p>
          <a:p>
            <a:r>
              <a:rPr lang="en-US" dirty="0" smtClean="0"/>
              <a:t>To prevent overflow, an admirable system of artificial beaches, sand dunes and dikes have been built .</a:t>
            </a:r>
          </a:p>
        </p:txBody>
      </p:sp>
    </p:spTree>
    <p:extLst>
      <p:ext uri="{BB962C8B-B14F-4D97-AF65-F5344CB8AC3E}">
        <p14:creationId xmlns:p14="http://schemas.microsoft.com/office/powerpoint/2010/main" val="209682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3608" y="228586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Dutch hydraulic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93452"/>
            <a:ext cx="4851399" cy="4830187"/>
          </a:xfrm>
        </p:spPr>
        <p:txBody>
          <a:bodyPr>
            <a:noAutofit/>
          </a:bodyPr>
          <a:lstStyle/>
          <a:p>
            <a:r>
              <a:rPr lang="en-US" sz="2000" dirty="0" smtClean="0"/>
              <a:t>Currently, the Netherlands has 700 km of dikes which are divided in 53 dike areas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/>
              <a:t>T</a:t>
            </a:r>
            <a:r>
              <a:rPr lang="en-US" sz="2000" dirty="0" smtClean="0"/>
              <a:t>he Dutch hydraulic system is controlled by  supercomputers which monitor the status of the dikes.  This control is made 24 hours all days of the year. 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A  failure in  one of the hard disks of the supercomputer, would produce devastating effects leading to a flood  that could destroy large part of the western region of the country.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33" y="2065867"/>
            <a:ext cx="5473700" cy="35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8983" y="5791200"/>
            <a:ext cx="497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Dutch flood in 1953.  Thousands of people and animals died as a result of the collapse of the dikes’ 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7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Aim of the project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Predicting the hard disk that fail during the first week of 2016  at the Delta center in the Netherlands.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 smtClean="0"/>
              <a:t>For this I will analyze the information of thousands of hard drives collected during the year of 2015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669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pPr algn="ctr"/>
            <a:r>
              <a:rPr lang="en-US" b="1" dirty="0" smtClean="0"/>
              <a:t>The dataset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735" y="3944676"/>
            <a:ext cx="10131425" cy="2624667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/>
              <a:t>Data provided by the </a:t>
            </a:r>
            <a:r>
              <a:rPr lang="en-US" sz="2000" dirty="0" err="1" smtClean="0"/>
              <a:t>Backblaze</a:t>
            </a:r>
            <a:r>
              <a:rPr lang="en-US" sz="2000" dirty="0" smtClean="0"/>
              <a:t> center which contains information of 62800 hard drives.</a:t>
            </a:r>
          </a:p>
          <a:p>
            <a:pPr algn="just"/>
            <a:r>
              <a:rPr lang="en-US" sz="2000" dirty="0" smtClean="0"/>
              <a:t>This dataset contains date, serial number, model, capacity bytes, a flag showing whether a disk fails or is still working and 90 columns corresponding to  different SMART attributes of the disk.</a:t>
            </a:r>
          </a:p>
          <a:p>
            <a:pPr algn="just"/>
            <a:r>
              <a:rPr lang="en-US" sz="2000" dirty="0" smtClean="0"/>
              <a:t>In the analysis I will use six attributes only:  Read error rate (SMART 1); spin-up time (SMART 3); Reallocated sector counts (SMART 5); running time (SMART 9); power cycle count (SMART 12) and internal temperature (SMART 194).  These attributes have normalized  and raw values. I will use both.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5525" y="-1662913"/>
            <a:ext cx="5736987" cy="814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1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8" y="0"/>
            <a:ext cx="10131425" cy="1130299"/>
          </a:xfrm>
        </p:spPr>
        <p:txBody>
          <a:bodyPr/>
          <a:lstStyle/>
          <a:p>
            <a:pPr algn="ctr"/>
            <a:r>
              <a:rPr lang="en-US" b="1" dirty="0" smtClean="0"/>
              <a:t>What do data tell us?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869" y="1130299"/>
            <a:ext cx="4157131" cy="541258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Most of the hard disk have a failure rate smaller than </a:t>
            </a:r>
            <a:r>
              <a:rPr lang="en-US" sz="2000" dirty="0" smtClean="0"/>
              <a:t>0.4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There are three models which have failure rates higher than 0.5: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- ST1500DL003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- ST320005XXXX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 - WDC WD 1600BPVT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/>
              <a:t> </a:t>
            </a:r>
            <a:r>
              <a:rPr lang="en-US" sz="2000" dirty="0" smtClean="0"/>
              <a:t>    </a:t>
            </a:r>
            <a:endParaRPr lang="en-US" sz="2000" dirty="0" smtClean="0"/>
          </a:p>
          <a:p>
            <a:pPr marL="0" indent="0">
              <a:spcAft>
                <a:spcPts val="0"/>
              </a:spcAft>
              <a:buNone/>
            </a:pPr>
            <a:endParaRPr lang="en-US" sz="2000" dirty="0" smtClean="0"/>
          </a:p>
          <a:p>
            <a:pPr marL="0" indent="0">
              <a:spcAft>
                <a:spcPts val="0"/>
              </a:spcAft>
              <a:buNone/>
            </a:pPr>
            <a:r>
              <a:rPr lang="en-US" sz="2000" dirty="0" smtClean="0"/>
              <a:t>The last model have an age of 2 years. Therefore, the delta center should not purchase this type of hard disk (poor quality).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540" y="1299633"/>
            <a:ext cx="677639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358636"/>
            <a:ext cx="10955406" cy="2124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The dataset can be classified in two groups: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1. Working disks -&gt; disks that still work after one year of measurements (97% of data).</a:t>
            </a:r>
          </a:p>
          <a:p>
            <a:pPr marL="0" indent="0">
              <a:buNone/>
            </a:pPr>
            <a:r>
              <a:rPr lang="en-US" sz="2400" dirty="0" smtClean="0"/>
              <a:t>2. Failed disks -&gt; disks that fail before or during December of 2015 (2% of data).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34267" y="5390290"/>
            <a:ext cx="108069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 a first step I evaluate </a:t>
            </a:r>
            <a:r>
              <a:rPr lang="en-US" sz="2000" dirty="0"/>
              <a:t>the distributions of failed and working disks for each of the SMART attributes.</a:t>
            </a:r>
          </a:p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728075" y="4160761"/>
            <a:ext cx="64995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UNBALANCED CLASSIFICATION PROBLEM</a:t>
            </a:r>
            <a:endParaRPr lang="en-US" dirty="0"/>
          </a:p>
          <a:p>
            <a:r>
              <a:rPr lang="en-US" dirty="0"/>
              <a:t>For the prediction, I </a:t>
            </a:r>
            <a:r>
              <a:rPr lang="en-US" dirty="0" smtClean="0"/>
              <a:t>have to use </a:t>
            </a:r>
            <a:r>
              <a:rPr lang="en-US" dirty="0"/>
              <a:t>techniques to BALANCE the classes </a:t>
            </a:r>
          </a:p>
          <a:p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314476" y="2225524"/>
            <a:ext cx="11326731" cy="13667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>
            <a:stCxn id="7" idx="2"/>
          </p:cNvCxnSpPr>
          <p:nvPr/>
        </p:nvCxnSpPr>
        <p:spPr>
          <a:xfrm flipH="1">
            <a:off x="5975048" y="3592286"/>
            <a:ext cx="2794" cy="53219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700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801" y="118533"/>
            <a:ext cx="10131425" cy="94826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Statistical analysis of the distribution of failed and working disks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363" y="1197370"/>
            <a:ext cx="7734300" cy="3314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2363" y="4584700"/>
            <a:ext cx="746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SMART attributes for which the distribution of failed and working disks are different  are (with a confidence of 1%):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Error rate 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Bad Sector count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Spin-up time.</a:t>
            </a:r>
          </a:p>
          <a:p>
            <a:endParaRPr lang="en-US" dirty="0" smtClean="0"/>
          </a:p>
          <a:p>
            <a:r>
              <a:rPr lang="en-US" dirty="0" smtClean="0"/>
              <a:t>Are these SMART attributes important for the prediction of  hard disk failure?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290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18" y="0"/>
            <a:ext cx="7197889" cy="6858000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8531300" y="2917654"/>
            <a:ext cx="34105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Note the differences between the distributions of failed and working disks.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419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599</TotalTime>
  <Words>847</Words>
  <Application>Microsoft Macintosh PowerPoint</Application>
  <PresentationFormat>Personalizado</PresentationFormat>
  <Paragraphs>90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Celestial</vt:lpstr>
      <vt:lpstr>Predicting hard disk failure at the delta center in the netherlands</vt:lpstr>
      <vt:lpstr>A country below the sea level </vt:lpstr>
      <vt:lpstr>Dutch hydraulic system</vt:lpstr>
      <vt:lpstr>Aim of the project </vt:lpstr>
      <vt:lpstr>The dataset</vt:lpstr>
      <vt:lpstr>What do data tell us?</vt:lpstr>
      <vt:lpstr>Presentación de PowerPoint</vt:lpstr>
      <vt:lpstr>Statistical analysis of the distribution of failed and working disks</vt:lpstr>
      <vt:lpstr>Presentación de PowerPoint</vt:lpstr>
      <vt:lpstr>Predicting the failed disks at the delta center in the Netherlands. </vt:lpstr>
      <vt:lpstr>Predictive model</vt:lpstr>
      <vt:lpstr>How good is the model?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hard disk failure at the delta center in the netherlands</dc:title>
  <dc:creator>Ali Ayoub (Alumni)</dc:creator>
  <cp:lastModifiedBy>Carmen Adriana Martinez BArbosa</cp:lastModifiedBy>
  <cp:revision>30</cp:revision>
  <dcterms:created xsi:type="dcterms:W3CDTF">2016-12-14T08:40:55Z</dcterms:created>
  <dcterms:modified xsi:type="dcterms:W3CDTF">2016-12-14T22:07:14Z</dcterms:modified>
</cp:coreProperties>
</file>